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9" r:id="rId4"/>
    <p:sldId id="279" r:id="rId5"/>
    <p:sldId id="280" r:id="rId6"/>
    <p:sldId id="262" r:id="rId7"/>
    <p:sldId id="258" r:id="rId8"/>
    <p:sldId id="286" r:id="rId9"/>
    <p:sldId id="264" r:id="rId10"/>
    <p:sldId id="287" r:id="rId11"/>
    <p:sldId id="289" r:id="rId12"/>
    <p:sldId id="290" r:id="rId13"/>
    <p:sldId id="263" r:id="rId14"/>
    <p:sldId id="296" r:id="rId15"/>
    <p:sldId id="281" r:id="rId16"/>
    <p:sldId id="270" r:id="rId17"/>
    <p:sldId id="261" r:id="rId18"/>
    <p:sldId id="273" r:id="rId19"/>
    <p:sldId id="278" r:id="rId20"/>
    <p:sldId id="269" r:id="rId21"/>
    <p:sldId id="283" r:id="rId22"/>
    <p:sldId id="271" r:id="rId23"/>
    <p:sldId id="272" r:id="rId24"/>
    <p:sldId id="266" r:id="rId25"/>
    <p:sldId id="267" r:id="rId26"/>
    <p:sldId id="268" r:id="rId27"/>
    <p:sldId id="285" r:id="rId28"/>
    <p:sldId id="265" r:id="rId29"/>
    <p:sldId id="275" r:id="rId30"/>
    <p:sldId id="282" r:id="rId31"/>
    <p:sldId id="291" r:id="rId32"/>
    <p:sldId id="292" r:id="rId33"/>
    <p:sldId id="293" r:id="rId34"/>
    <p:sldId id="277" r:id="rId35"/>
    <p:sldId id="284" r:id="rId36"/>
    <p:sldId id="294" r:id="rId37"/>
    <p:sldId id="297" r:id="rId38"/>
    <p:sldId id="298" r:id="rId39"/>
    <p:sldId id="260" r:id="rId40"/>
    <p:sldId id="288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576" autoAdjust="0"/>
  </p:normalViewPr>
  <p:slideViewPr>
    <p:cSldViewPr>
      <p:cViewPr varScale="1">
        <p:scale>
          <a:sx n="36" d="100"/>
          <a:sy n="36" d="100"/>
        </p:scale>
        <p:origin x="-15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5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D16DB6-69EB-4F36-9D83-8B068CC8C1C1}" type="doc">
      <dgm:prSet loTypeId="urn:diagrams.loki3.com/Bracket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074C89-E674-446E-96F4-B5B8858236EE}">
      <dgm:prSet phldrT="[Text]"/>
      <dgm:spPr/>
      <dgm:t>
        <a:bodyPr/>
        <a:lstStyle/>
        <a:p>
          <a:r>
            <a:rPr lang="en-US" dirty="0"/>
            <a:t>Types of services covered by a DRG payment include:</a:t>
          </a:r>
        </a:p>
      </dgm:t>
    </dgm:pt>
    <dgm:pt modelId="{64ECD8F6-6649-442E-8F42-12F82B1B1E9F}" type="parTrans" cxnId="{54EFE2D9-8B27-4F3B-BD69-06C8E3C0FBBD}">
      <dgm:prSet/>
      <dgm:spPr/>
      <dgm:t>
        <a:bodyPr/>
        <a:lstStyle/>
        <a:p>
          <a:endParaRPr lang="en-US"/>
        </a:p>
      </dgm:t>
    </dgm:pt>
    <dgm:pt modelId="{BFE13B5F-3CC8-4328-B818-E0C4E2B0A5E3}" type="sibTrans" cxnId="{54EFE2D9-8B27-4F3B-BD69-06C8E3C0FBBD}">
      <dgm:prSet/>
      <dgm:spPr/>
      <dgm:t>
        <a:bodyPr/>
        <a:lstStyle/>
        <a:p>
          <a:endParaRPr lang="en-US"/>
        </a:p>
      </dgm:t>
    </dgm:pt>
    <dgm:pt modelId="{C7444A32-4941-44B6-BA7A-537CDBAE97E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Nursing care</a:t>
          </a:r>
        </a:p>
      </dgm:t>
    </dgm:pt>
    <dgm:pt modelId="{D69974EF-2244-425D-9E03-0FA7A1259EAF}" type="parTrans" cxnId="{AF99A2E4-AD16-4F70-8163-E70E5D6E87FF}">
      <dgm:prSet/>
      <dgm:spPr/>
      <dgm:t>
        <a:bodyPr/>
        <a:lstStyle/>
        <a:p>
          <a:endParaRPr lang="en-US"/>
        </a:p>
      </dgm:t>
    </dgm:pt>
    <dgm:pt modelId="{7899B9E1-0FAA-4139-BCEA-1D89F9712BB1}" type="sibTrans" cxnId="{AF99A2E4-AD16-4F70-8163-E70E5D6E87FF}">
      <dgm:prSet/>
      <dgm:spPr/>
      <dgm:t>
        <a:bodyPr/>
        <a:lstStyle/>
        <a:p>
          <a:endParaRPr lang="en-US"/>
        </a:p>
      </dgm:t>
    </dgm:pt>
    <dgm:pt modelId="{A6DF22C1-9361-45AF-9F41-0C9AFBA4325B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Technician services</a:t>
          </a:r>
        </a:p>
      </dgm:t>
    </dgm:pt>
    <dgm:pt modelId="{1489BDD9-F6E5-4843-B0D9-D37941661F29}" type="parTrans" cxnId="{903E5AC9-F16D-4D7C-99D8-899CB8F21894}">
      <dgm:prSet/>
      <dgm:spPr/>
      <dgm:t>
        <a:bodyPr/>
        <a:lstStyle/>
        <a:p>
          <a:endParaRPr lang="en-US"/>
        </a:p>
      </dgm:t>
    </dgm:pt>
    <dgm:pt modelId="{8DE1D03C-A40B-4363-ADA2-1BC35888BC3A}" type="sibTrans" cxnId="{903E5AC9-F16D-4D7C-99D8-899CB8F21894}">
      <dgm:prSet/>
      <dgm:spPr/>
      <dgm:t>
        <a:bodyPr/>
        <a:lstStyle/>
        <a:p>
          <a:endParaRPr lang="en-US"/>
        </a:p>
      </dgm:t>
    </dgm:pt>
    <dgm:pt modelId="{4F729864-A498-4151-9480-83C71F88452E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Therapies</a:t>
          </a:r>
        </a:p>
      </dgm:t>
    </dgm:pt>
    <dgm:pt modelId="{790DD747-4203-4371-A380-EA865B3E286F}" type="parTrans" cxnId="{9EE629AE-69C8-427A-B4DD-49137B8269FD}">
      <dgm:prSet/>
      <dgm:spPr/>
      <dgm:t>
        <a:bodyPr/>
        <a:lstStyle/>
        <a:p>
          <a:endParaRPr lang="en-US"/>
        </a:p>
      </dgm:t>
    </dgm:pt>
    <dgm:pt modelId="{EF70A410-867F-4D0E-BDC7-9BD8EF5F78E4}" type="sibTrans" cxnId="{9EE629AE-69C8-427A-B4DD-49137B8269FD}">
      <dgm:prSet/>
      <dgm:spPr/>
      <dgm:t>
        <a:bodyPr/>
        <a:lstStyle/>
        <a:p>
          <a:endParaRPr lang="en-US"/>
        </a:p>
      </dgm:t>
    </dgm:pt>
    <dgm:pt modelId="{D171C7D9-A9D6-400F-9D87-C9180EC8D857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Laboratory</a:t>
          </a:r>
        </a:p>
      </dgm:t>
    </dgm:pt>
    <dgm:pt modelId="{7E8F1314-A707-437A-8D3E-5B8C1059F292}" type="parTrans" cxnId="{C6955C46-8076-414E-9015-32CCD6E47CEF}">
      <dgm:prSet/>
      <dgm:spPr/>
      <dgm:t>
        <a:bodyPr/>
        <a:lstStyle/>
        <a:p>
          <a:endParaRPr lang="en-US"/>
        </a:p>
      </dgm:t>
    </dgm:pt>
    <dgm:pt modelId="{E9EA6531-92AC-467B-80D2-AD67FCC3C49D}" type="sibTrans" cxnId="{C6955C46-8076-414E-9015-32CCD6E47CEF}">
      <dgm:prSet/>
      <dgm:spPr/>
      <dgm:t>
        <a:bodyPr/>
        <a:lstStyle/>
        <a:p>
          <a:endParaRPr lang="en-US"/>
        </a:p>
      </dgm:t>
    </dgm:pt>
    <dgm:pt modelId="{EB89E924-EDA5-4A54-9037-0D6DC22BF1AE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Pharmaceuticals</a:t>
          </a:r>
        </a:p>
      </dgm:t>
    </dgm:pt>
    <dgm:pt modelId="{BF4F8866-D015-4D16-980F-B7FDD76A2902}" type="parTrans" cxnId="{311B6965-9FA7-4E17-844F-0D1BBD2246CB}">
      <dgm:prSet/>
      <dgm:spPr/>
      <dgm:t>
        <a:bodyPr/>
        <a:lstStyle/>
        <a:p>
          <a:endParaRPr lang="en-US"/>
        </a:p>
      </dgm:t>
    </dgm:pt>
    <dgm:pt modelId="{42980280-B1F3-4ED0-9175-7BC8F49BBE68}" type="sibTrans" cxnId="{311B6965-9FA7-4E17-844F-0D1BBD2246CB}">
      <dgm:prSet/>
      <dgm:spPr/>
      <dgm:t>
        <a:bodyPr/>
        <a:lstStyle/>
        <a:p>
          <a:endParaRPr lang="en-US"/>
        </a:p>
      </dgm:t>
    </dgm:pt>
    <dgm:pt modelId="{86E524FE-5197-46D9-A7BC-B7035D796A82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Room</a:t>
          </a:r>
        </a:p>
      </dgm:t>
    </dgm:pt>
    <dgm:pt modelId="{B4D5F731-2E07-46A1-9A09-8626E547FDDF}" type="parTrans" cxnId="{73513451-8545-471A-8541-8E010251AAEA}">
      <dgm:prSet/>
      <dgm:spPr/>
      <dgm:t>
        <a:bodyPr/>
        <a:lstStyle/>
        <a:p>
          <a:endParaRPr lang="en-US"/>
        </a:p>
      </dgm:t>
    </dgm:pt>
    <dgm:pt modelId="{BB5C3E5E-4A14-42E3-B276-B5848828CFD0}" type="sibTrans" cxnId="{73513451-8545-471A-8541-8E010251AAEA}">
      <dgm:prSet/>
      <dgm:spPr/>
      <dgm:t>
        <a:bodyPr/>
        <a:lstStyle/>
        <a:p>
          <a:endParaRPr lang="en-US"/>
        </a:p>
      </dgm:t>
    </dgm:pt>
    <dgm:pt modelId="{E092D1F4-0F9E-48AB-960A-5E24D395093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Meals</a:t>
          </a:r>
        </a:p>
      </dgm:t>
    </dgm:pt>
    <dgm:pt modelId="{2DDFACBC-851C-419C-AD5A-206A2CD0D01B}" type="parTrans" cxnId="{BEFCB196-3E14-4D42-8C41-2D0EBC5E5875}">
      <dgm:prSet/>
      <dgm:spPr/>
      <dgm:t>
        <a:bodyPr/>
        <a:lstStyle/>
        <a:p>
          <a:endParaRPr lang="en-US"/>
        </a:p>
      </dgm:t>
    </dgm:pt>
    <dgm:pt modelId="{E41B574B-7675-4DAE-A1AE-E74E22BBF9A6}" type="sibTrans" cxnId="{BEFCB196-3E14-4D42-8C41-2D0EBC5E5875}">
      <dgm:prSet/>
      <dgm:spPr/>
      <dgm:t>
        <a:bodyPr/>
        <a:lstStyle/>
        <a:p>
          <a:endParaRPr lang="en-US"/>
        </a:p>
      </dgm:t>
    </dgm:pt>
    <dgm:pt modelId="{15F8FC2A-4064-4DA1-9D54-F6370B080577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Etc.</a:t>
          </a:r>
        </a:p>
      </dgm:t>
    </dgm:pt>
    <dgm:pt modelId="{0648674A-819C-455E-A58E-4F0E34ABE221}" type="parTrans" cxnId="{8BC6F6EB-29F4-4816-B2D3-D9B2B0CE957E}">
      <dgm:prSet/>
      <dgm:spPr/>
      <dgm:t>
        <a:bodyPr/>
        <a:lstStyle/>
        <a:p>
          <a:endParaRPr lang="en-US"/>
        </a:p>
      </dgm:t>
    </dgm:pt>
    <dgm:pt modelId="{9313BA73-4A13-4760-8409-53FDBDE6A96A}" type="sibTrans" cxnId="{8BC6F6EB-29F4-4816-B2D3-D9B2B0CE957E}">
      <dgm:prSet/>
      <dgm:spPr/>
      <dgm:t>
        <a:bodyPr/>
        <a:lstStyle/>
        <a:p>
          <a:endParaRPr lang="en-US"/>
        </a:p>
      </dgm:t>
    </dgm:pt>
    <dgm:pt modelId="{18CFF2C8-A7D0-4C37-8460-FC9FC68DF6D9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Physician care</a:t>
          </a:r>
        </a:p>
      </dgm:t>
    </dgm:pt>
    <dgm:pt modelId="{AC88FEF5-3D4B-4F70-82A3-A9F94CC11F70}" type="parTrans" cxnId="{6825400A-79EE-4315-86E6-97F153B99EA7}">
      <dgm:prSet/>
      <dgm:spPr/>
      <dgm:t>
        <a:bodyPr/>
        <a:lstStyle/>
        <a:p>
          <a:endParaRPr lang="en-US"/>
        </a:p>
      </dgm:t>
    </dgm:pt>
    <dgm:pt modelId="{1C597119-1E0F-41C8-95E8-7E6735E391A1}" type="sibTrans" cxnId="{6825400A-79EE-4315-86E6-97F153B99EA7}">
      <dgm:prSet/>
      <dgm:spPr/>
      <dgm:t>
        <a:bodyPr/>
        <a:lstStyle/>
        <a:p>
          <a:endParaRPr lang="en-US"/>
        </a:p>
      </dgm:t>
    </dgm:pt>
    <dgm:pt modelId="{225F6A73-C639-4EB7-90A8-41CAADC59D6D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Radiology</a:t>
          </a:r>
        </a:p>
      </dgm:t>
    </dgm:pt>
    <dgm:pt modelId="{6E315EA1-BF1E-4955-A2C0-B4D7D353B034}" type="parTrans" cxnId="{87589E80-EADB-4BD2-A50E-A0D0E4DF2E10}">
      <dgm:prSet/>
      <dgm:spPr/>
      <dgm:t>
        <a:bodyPr/>
        <a:lstStyle/>
        <a:p>
          <a:endParaRPr lang="en-US"/>
        </a:p>
      </dgm:t>
    </dgm:pt>
    <dgm:pt modelId="{7B045AB4-0090-4DE9-8E47-28FF7ABA6A48}" type="sibTrans" cxnId="{87589E80-EADB-4BD2-A50E-A0D0E4DF2E10}">
      <dgm:prSet/>
      <dgm:spPr/>
      <dgm:t>
        <a:bodyPr/>
        <a:lstStyle/>
        <a:p>
          <a:endParaRPr lang="en-US"/>
        </a:p>
      </dgm:t>
    </dgm:pt>
    <dgm:pt modelId="{2D2E9043-C073-448D-89A3-01E69B33055B}" type="pres">
      <dgm:prSet presAssocID="{C3D16DB6-69EB-4F36-9D83-8B068CC8C1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BE796A-AA87-4212-BF52-E397BBC1B233}" type="pres">
      <dgm:prSet presAssocID="{98074C89-E674-446E-96F4-B5B8858236EE}" presName="linNode" presStyleCnt="0"/>
      <dgm:spPr/>
    </dgm:pt>
    <dgm:pt modelId="{1F1DA238-DC24-4515-96C7-B51381BC8AE4}" type="pres">
      <dgm:prSet presAssocID="{98074C89-E674-446E-96F4-B5B8858236EE}" presName="parTx" presStyleLbl="revTx" presStyleIdx="0" presStyleCnt="1" custScaleX="2137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D2727-6786-42DF-A29C-07BD323F90C4}" type="pres">
      <dgm:prSet presAssocID="{98074C89-E674-446E-96F4-B5B8858236EE}" presName="bracket" presStyleLbl="parChTrans1D1" presStyleIdx="0" presStyleCnt="1"/>
      <dgm:spPr/>
    </dgm:pt>
    <dgm:pt modelId="{4E086B83-2E0C-467C-96F1-7BBF9923DA0F}" type="pres">
      <dgm:prSet presAssocID="{98074C89-E674-446E-96F4-B5B8858236EE}" presName="spH" presStyleCnt="0"/>
      <dgm:spPr/>
    </dgm:pt>
    <dgm:pt modelId="{7537FB70-1A53-48AC-BE44-45B10F1FD64F}" type="pres">
      <dgm:prSet presAssocID="{98074C89-E674-446E-96F4-B5B8858236EE}" presName="desTx" presStyleLbl="node1" presStyleIdx="0" presStyleCnt="1" custScaleX="59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1B6965-9FA7-4E17-844F-0D1BBD2246CB}" srcId="{98074C89-E674-446E-96F4-B5B8858236EE}" destId="{EB89E924-EDA5-4A54-9037-0D6DC22BF1AE}" srcOrd="6" destOrd="0" parTransId="{BF4F8866-D015-4D16-980F-B7FDD76A2902}" sibTransId="{42980280-B1F3-4ED0-9175-7BC8F49BBE68}"/>
    <dgm:cxn modelId="{C994B2D7-9A31-4A20-9EB7-501805D60F8F}" type="presOf" srcId="{D171C7D9-A9D6-400F-9D87-C9180EC8D857}" destId="{7537FB70-1A53-48AC-BE44-45B10F1FD64F}" srcOrd="0" destOrd="5" presId="urn:diagrams.loki3.com/BracketList"/>
    <dgm:cxn modelId="{73513451-8545-471A-8541-8E010251AAEA}" srcId="{98074C89-E674-446E-96F4-B5B8858236EE}" destId="{86E524FE-5197-46D9-A7BC-B7035D796A82}" srcOrd="7" destOrd="0" parTransId="{B4D5F731-2E07-46A1-9A09-8626E547FDDF}" sibTransId="{BB5C3E5E-4A14-42E3-B276-B5848828CFD0}"/>
    <dgm:cxn modelId="{54EFE2D9-8B27-4F3B-BD69-06C8E3C0FBBD}" srcId="{C3D16DB6-69EB-4F36-9D83-8B068CC8C1C1}" destId="{98074C89-E674-446E-96F4-B5B8858236EE}" srcOrd="0" destOrd="0" parTransId="{64ECD8F6-6649-442E-8F42-12F82B1B1E9F}" sibTransId="{BFE13B5F-3CC8-4328-B818-E0C4E2B0A5E3}"/>
    <dgm:cxn modelId="{D2AAD11D-49DF-4888-88A4-D104A1699B5D}" type="presOf" srcId="{4F729864-A498-4151-9480-83C71F88452E}" destId="{7537FB70-1A53-48AC-BE44-45B10F1FD64F}" srcOrd="0" destOrd="3" presId="urn:diagrams.loki3.com/BracketList"/>
    <dgm:cxn modelId="{903E5AC9-F16D-4D7C-99D8-899CB8F21894}" srcId="{98074C89-E674-446E-96F4-B5B8858236EE}" destId="{A6DF22C1-9361-45AF-9F41-0C9AFBA4325B}" srcOrd="2" destOrd="0" parTransId="{1489BDD9-F6E5-4843-B0D9-D37941661F29}" sibTransId="{8DE1D03C-A40B-4363-ADA2-1BC35888BC3A}"/>
    <dgm:cxn modelId="{C5520E2F-156F-4003-87E0-8FB43D9B30D1}" type="presOf" srcId="{E092D1F4-0F9E-48AB-960A-5E24D3950931}" destId="{7537FB70-1A53-48AC-BE44-45B10F1FD64F}" srcOrd="0" destOrd="8" presId="urn:diagrams.loki3.com/BracketList"/>
    <dgm:cxn modelId="{674AC1ED-4119-43B9-B636-5A643D6C31A5}" type="presOf" srcId="{C3D16DB6-69EB-4F36-9D83-8B068CC8C1C1}" destId="{2D2E9043-C073-448D-89A3-01E69B33055B}" srcOrd="0" destOrd="0" presId="urn:diagrams.loki3.com/BracketList"/>
    <dgm:cxn modelId="{AF99A2E4-AD16-4F70-8163-E70E5D6E87FF}" srcId="{98074C89-E674-446E-96F4-B5B8858236EE}" destId="{C7444A32-4941-44B6-BA7A-537CDBAE97E1}" srcOrd="1" destOrd="0" parTransId="{D69974EF-2244-425D-9E03-0FA7A1259EAF}" sibTransId="{7899B9E1-0FAA-4139-BCEA-1D89F9712BB1}"/>
    <dgm:cxn modelId="{08378294-3BF8-4930-BDAF-A2084F13B087}" type="presOf" srcId="{15F8FC2A-4064-4DA1-9D54-F6370B080577}" destId="{7537FB70-1A53-48AC-BE44-45B10F1FD64F}" srcOrd="0" destOrd="9" presId="urn:diagrams.loki3.com/BracketList"/>
    <dgm:cxn modelId="{BEFCB196-3E14-4D42-8C41-2D0EBC5E5875}" srcId="{98074C89-E674-446E-96F4-B5B8858236EE}" destId="{E092D1F4-0F9E-48AB-960A-5E24D3950931}" srcOrd="8" destOrd="0" parTransId="{2DDFACBC-851C-419C-AD5A-206A2CD0D01B}" sibTransId="{E41B574B-7675-4DAE-A1AE-E74E22BBF9A6}"/>
    <dgm:cxn modelId="{B85B27B2-C621-4B36-9F21-3217A1DF634C}" type="presOf" srcId="{86E524FE-5197-46D9-A7BC-B7035D796A82}" destId="{7537FB70-1A53-48AC-BE44-45B10F1FD64F}" srcOrd="0" destOrd="7" presId="urn:diagrams.loki3.com/BracketList"/>
    <dgm:cxn modelId="{9EFA899E-6E9A-4D28-B4DA-3DAB70A2AA5A}" type="presOf" srcId="{18CFF2C8-A7D0-4C37-8460-FC9FC68DF6D9}" destId="{7537FB70-1A53-48AC-BE44-45B10F1FD64F}" srcOrd="0" destOrd="0" presId="urn:diagrams.loki3.com/BracketList"/>
    <dgm:cxn modelId="{6825400A-79EE-4315-86E6-97F153B99EA7}" srcId="{98074C89-E674-446E-96F4-B5B8858236EE}" destId="{18CFF2C8-A7D0-4C37-8460-FC9FC68DF6D9}" srcOrd="0" destOrd="0" parTransId="{AC88FEF5-3D4B-4F70-82A3-A9F94CC11F70}" sibTransId="{1C597119-1E0F-41C8-95E8-7E6735E391A1}"/>
    <dgm:cxn modelId="{C15B93E6-3F7F-4196-8488-BD1EAAB107B0}" type="presOf" srcId="{225F6A73-C639-4EB7-90A8-41CAADC59D6D}" destId="{7537FB70-1A53-48AC-BE44-45B10F1FD64F}" srcOrd="0" destOrd="4" presId="urn:diagrams.loki3.com/BracketList"/>
    <dgm:cxn modelId="{88234BF6-D5A2-43ED-83B1-A886CE5EFD27}" type="presOf" srcId="{C7444A32-4941-44B6-BA7A-537CDBAE97E1}" destId="{7537FB70-1A53-48AC-BE44-45B10F1FD64F}" srcOrd="0" destOrd="1" presId="urn:diagrams.loki3.com/BracketList"/>
    <dgm:cxn modelId="{C6955C46-8076-414E-9015-32CCD6E47CEF}" srcId="{98074C89-E674-446E-96F4-B5B8858236EE}" destId="{D171C7D9-A9D6-400F-9D87-C9180EC8D857}" srcOrd="5" destOrd="0" parTransId="{7E8F1314-A707-437A-8D3E-5B8C1059F292}" sibTransId="{E9EA6531-92AC-467B-80D2-AD67FCC3C49D}"/>
    <dgm:cxn modelId="{32947C06-AC3B-4836-808E-D87116365F62}" type="presOf" srcId="{98074C89-E674-446E-96F4-B5B8858236EE}" destId="{1F1DA238-DC24-4515-96C7-B51381BC8AE4}" srcOrd="0" destOrd="0" presId="urn:diagrams.loki3.com/BracketList"/>
    <dgm:cxn modelId="{9EE629AE-69C8-427A-B4DD-49137B8269FD}" srcId="{98074C89-E674-446E-96F4-B5B8858236EE}" destId="{4F729864-A498-4151-9480-83C71F88452E}" srcOrd="3" destOrd="0" parTransId="{790DD747-4203-4371-A380-EA865B3E286F}" sibTransId="{EF70A410-867F-4D0E-BDC7-9BD8EF5F78E4}"/>
    <dgm:cxn modelId="{8BC6F6EB-29F4-4816-B2D3-D9B2B0CE957E}" srcId="{98074C89-E674-446E-96F4-B5B8858236EE}" destId="{15F8FC2A-4064-4DA1-9D54-F6370B080577}" srcOrd="9" destOrd="0" parTransId="{0648674A-819C-455E-A58E-4F0E34ABE221}" sibTransId="{9313BA73-4A13-4760-8409-53FDBDE6A96A}"/>
    <dgm:cxn modelId="{E62A8C93-08FD-4ACF-A457-87C123A0B04B}" type="presOf" srcId="{EB89E924-EDA5-4A54-9037-0D6DC22BF1AE}" destId="{7537FB70-1A53-48AC-BE44-45B10F1FD64F}" srcOrd="0" destOrd="6" presId="urn:diagrams.loki3.com/BracketList"/>
    <dgm:cxn modelId="{AF56CD76-D683-4D8C-B687-7BFC83CDA20A}" type="presOf" srcId="{A6DF22C1-9361-45AF-9F41-0C9AFBA4325B}" destId="{7537FB70-1A53-48AC-BE44-45B10F1FD64F}" srcOrd="0" destOrd="2" presId="urn:diagrams.loki3.com/BracketList"/>
    <dgm:cxn modelId="{87589E80-EADB-4BD2-A50E-A0D0E4DF2E10}" srcId="{98074C89-E674-446E-96F4-B5B8858236EE}" destId="{225F6A73-C639-4EB7-90A8-41CAADC59D6D}" srcOrd="4" destOrd="0" parTransId="{6E315EA1-BF1E-4955-A2C0-B4D7D353B034}" sibTransId="{7B045AB4-0090-4DE9-8E47-28FF7ABA6A48}"/>
    <dgm:cxn modelId="{8B14B46E-D846-4983-8B30-663448AEDF91}" type="presParOf" srcId="{2D2E9043-C073-448D-89A3-01E69B33055B}" destId="{7EBE796A-AA87-4212-BF52-E397BBC1B233}" srcOrd="0" destOrd="0" presId="urn:diagrams.loki3.com/BracketList"/>
    <dgm:cxn modelId="{1E737BD0-6A3C-47D5-821E-7A94C273719E}" type="presParOf" srcId="{7EBE796A-AA87-4212-BF52-E397BBC1B233}" destId="{1F1DA238-DC24-4515-96C7-B51381BC8AE4}" srcOrd="0" destOrd="0" presId="urn:diagrams.loki3.com/BracketList"/>
    <dgm:cxn modelId="{113EED6E-9718-4467-A0FE-6DDF63461A73}" type="presParOf" srcId="{7EBE796A-AA87-4212-BF52-E397BBC1B233}" destId="{F7BD2727-6786-42DF-A29C-07BD323F90C4}" srcOrd="1" destOrd="0" presId="urn:diagrams.loki3.com/BracketList"/>
    <dgm:cxn modelId="{84D208B4-C9FF-412D-BB32-9D6FF843D1E0}" type="presParOf" srcId="{7EBE796A-AA87-4212-BF52-E397BBC1B233}" destId="{4E086B83-2E0C-467C-96F1-7BBF9923DA0F}" srcOrd="2" destOrd="0" presId="urn:diagrams.loki3.com/BracketList"/>
    <dgm:cxn modelId="{60179036-E10E-4C78-A199-116A2D6F0838}" type="presParOf" srcId="{7EBE796A-AA87-4212-BF52-E397BBC1B233}" destId="{7537FB70-1A53-48AC-BE44-45B10F1FD64F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1DA238-DC24-4515-96C7-B51381BC8AE4}">
      <dsp:nvSpPr>
        <dsp:cNvPr id="0" name=""/>
        <dsp:cNvSpPr/>
      </dsp:nvSpPr>
      <dsp:spPr>
        <a:xfrm>
          <a:off x="3639" y="1936531"/>
          <a:ext cx="4435472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Types of services covered by a DRG payment include:</a:t>
          </a:r>
        </a:p>
      </dsp:txBody>
      <dsp:txXfrm>
        <a:off x="3639" y="1936531"/>
        <a:ext cx="4435472" cy="902137"/>
      </dsp:txXfrm>
    </dsp:sp>
    <dsp:sp modelId="{F7BD2727-6786-42DF-A29C-07BD323F90C4}">
      <dsp:nvSpPr>
        <dsp:cNvPr id="0" name=""/>
        <dsp:cNvSpPr/>
      </dsp:nvSpPr>
      <dsp:spPr>
        <a:xfrm>
          <a:off x="4439112" y="75872"/>
          <a:ext cx="415007" cy="462345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7FB70-1A53-48AC-BE44-45B10F1FD64F}">
      <dsp:nvSpPr>
        <dsp:cNvPr id="0" name=""/>
        <dsp:cNvSpPr/>
      </dsp:nvSpPr>
      <dsp:spPr>
        <a:xfrm>
          <a:off x="5020122" y="75872"/>
          <a:ext cx="3358238" cy="462345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Physician care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Nursing care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Technician services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Therapies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Radiology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Laboratory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Pharmaceuticals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Room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Meals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chemeClr val="tx2"/>
              </a:solidFill>
            </a:rPr>
            <a:t>Etc.</a:t>
          </a:r>
        </a:p>
      </dsp:txBody>
      <dsp:txXfrm>
        <a:off x="5020122" y="75872"/>
        <a:ext cx="3358238" cy="4623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3660BF-B06F-436A-B1A5-B7CC130EC538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385420-700E-41E8-8672-442DD7645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283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1FA366-6444-4677-8069-E6C735BB265E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E48EA6-7210-42C1-8E20-7629A0A7D0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166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Dilation and curettage 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D&amp;C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 procedure to remove tissue from inside your uterus.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8EA6-7210-42C1-8E20-7629A0A7D0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570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Neoplasm</a:t>
            </a:r>
            <a:r>
              <a:rPr lang="en-US" baseline="0" dirty="0"/>
              <a:t> related to cancer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8EA6-7210-42C1-8E20-7629A0A7D0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820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DRG 281 ACUTE MYOCARDIAL INFARCTION, DISCHARGED ALIVE With  Cardiac Catheterization</a:t>
            </a:r>
            <a:r>
              <a:rPr lang="en-US" b="1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8EA6-7210-42C1-8E20-7629A0A7D0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19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8EA6-7210-42C1-8E20-7629A0A7D0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814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Countries imported DRG systems from other countries, Ireland, Portugal, and Spain from the US and Australia </a:t>
            </a:r>
          </a:p>
          <a:p>
            <a:r>
              <a:rPr lang="en-US" dirty="0"/>
              <a:t>Countries customized DRG </a:t>
            </a:r>
          </a:p>
          <a:p>
            <a:r>
              <a:rPr lang="en-US" dirty="0"/>
              <a:t>Developed their own, Austria, England, and the Netherlands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8EA6-7210-42C1-8E20-7629A0A7D02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699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24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709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38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796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689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76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309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784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566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88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8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9BB7-B496-495F-827B-057CA10F6159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347C-5F34-4461-9F35-3707A0821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0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lawyers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lawyers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erywell.com/drg-101-what-is-a-drg-how-does-it-work-391675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DRG Implementations: What the evidences say?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Ahmad Okasha</a:t>
            </a:r>
          </a:p>
          <a:p>
            <a:r>
              <a:rPr lang="en-US" dirty="0"/>
              <a:t>Associate Professor </a:t>
            </a:r>
          </a:p>
          <a:p>
            <a:r>
              <a:rPr lang="en-US" dirty="0"/>
              <a:t>Canadian University Dubai</a:t>
            </a:r>
          </a:p>
        </p:txBody>
      </p:sp>
      <p:pic>
        <p:nvPicPr>
          <p:cNvPr id="4" name="Picture 3" descr="Final Logo 29-0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2262189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3087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DRG Formation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dirty="0"/>
              <a:t>DRG would be started by forming 25 distinct principles diagnosis areas such as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034" y="2133600"/>
            <a:ext cx="6308066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28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04" y="3517"/>
            <a:ext cx="8229600" cy="6459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Design of DRG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5" y="649456"/>
            <a:ext cx="6562725" cy="59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846" y="6429642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CMS,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5864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9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Update of DRG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the initial DRG formation, 3M Health Information, update version 2 and related versions.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5982"/>
            <a:ext cx="2514600" cy="132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46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0419" y="1215965"/>
            <a:ext cx="1527402" cy="10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05" y="533400"/>
            <a:ext cx="2009775" cy="136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05" y="1828800"/>
            <a:ext cx="1362973" cy="102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278" y="1828800"/>
            <a:ext cx="1226895" cy="92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11" y="2851030"/>
            <a:ext cx="1713789" cy="96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964944"/>
            <a:ext cx="4462987" cy="18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Callout 8"/>
          <p:cNvSpPr/>
          <p:nvPr/>
        </p:nvSpPr>
        <p:spPr>
          <a:xfrm>
            <a:off x="3554304" y="2572662"/>
            <a:ext cx="1676400" cy="112323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DRG 281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286" y="2771416"/>
            <a:ext cx="1562100" cy="100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70574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4038600"/>
            <a:ext cx="282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Cost plus Charges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4547" y="3918504"/>
            <a:ext cx="2302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Fixed Payment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47" y="4562526"/>
            <a:ext cx="231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Retrospective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1200" y="4441724"/>
            <a:ext cx="200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Prospective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1004" y="881352"/>
            <a:ext cx="231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Activity based costing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4934" y="271790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ICD-10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6705600" y="1250684"/>
            <a:ext cx="381000" cy="473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88458" y="390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DRG 281 ACUTE MYOCARDIAL INFARCTION, DISCHARGED ALIVE W 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74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do DRGs Cover?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155944627"/>
              </p:ext>
            </p:extLst>
          </p:nvPr>
        </p:nvGraphicFramePr>
        <p:xfrm>
          <a:off x="304800" y="1143000"/>
          <a:ext cx="83820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700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6170" y="6467678"/>
            <a:ext cx="1208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http://eurodrg.eu</a:t>
            </a:r>
          </a:p>
        </p:txBody>
      </p:sp>
    </p:spTree>
    <p:extLst>
      <p:ext uri="{BB962C8B-B14F-4D97-AF65-F5344CB8AC3E}">
        <p14:creationId xmlns:p14="http://schemas.microsoft.com/office/powerpoint/2010/main" xmlns="" val="14498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5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Global DRG Implementations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USA  </a:t>
            </a:r>
          </a:p>
          <a:p>
            <a:r>
              <a:rPr lang="en-US" dirty="0"/>
              <a:t>Europe </a:t>
            </a:r>
          </a:p>
          <a:p>
            <a:r>
              <a:rPr lang="en-US" dirty="0"/>
              <a:t>Australia---AR-DRG </a:t>
            </a:r>
          </a:p>
          <a:p>
            <a:r>
              <a:rPr lang="en-US" dirty="0"/>
              <a:t>Thailand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5555" y="14859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713" y="3581400"/>
            <a:ext cx="32962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3400" y="1371600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ICD-10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4889" y="1633916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Activity based </a:t>
            </a:r>
          </a:p>
          <a:p>
            <a:r>
              <a:rPr lang="en-US" b="1" dirty="0">
                <a:solidFill>
                  <a:srgbClr val="00B0F0"/>
                </a:solidFill>
              </a:rPr>
              <a:t>costing </a:t>
            </a:r>
          </a:p>
        </p:txBody>
      </p:sp>
    </p:spTree>
    <p:extLst>
      <p:ext uri="{BB962C8B-B14F-4D97-AF65-F5344CB8AC3E}">
        <p14:creationId xmlns:p14="http://schemas.microsoft.com/office/powerpoint/2010/main" xmlns="" val="2394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909589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USA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248400"/>
            <a:ext cx="2644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Source: https://www.healthlawyers.org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461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88174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Okasha’s Research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I have studied hospital strategic directions post DRG implementation in the US.</a:t>
            </a:r>
          </a:p>
          <a:p>
            <a:r>
              <a:rPr lang="en-US" dirty="0"/>
              <a:t>From 1987 to 1993, I have examining 2,534 general hospitals in the US and hospitals showed 10.6% increase in service line specializations due to a few factors, one of main ones was the shift to a prospective payment system (DRG).  </a:t>
            </a:r>
          </a:p>
        </p:txBody>
      </p:sp>
    </p:spTree>
    <p:extLst>
      <p:ext uri="{BB962C8B-B14F-4D97-AF65-F5344CB8AC3E}">
        <p14:creationId xmlns:p14="http://schemas.microsoft.com/office/powerpoint/2010/main" xmlns="" val="35382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DRG Implementations in the USA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2007, the Center for Medicaid and Medicare Services (CMS) restructured the DRG system by introducing “severity-adjusted DRGs.</a:t>
            </a:r>
          </a:p>
          <a:p>
            <a:r>
              <a:rPr lang="en-US" dirty="0"/>
              <a:t>MS-DRG system adds a “Major complications and/or co-morbidities.</a:t>
            </a:r>
          </a:p>
          <a:p>
            <a:r>
              <a:rPr lang="en-US" dirty="0"/>
              <a:t>The DRG payment system is widely acceptable in the US and it’s being used by private insurance companies. </a:t>
            </a:r>
          </a:p>
          <a:p>
            <a:r>
              <a:rPr lang="en-US" dirty="0"/>
              <a:t>Reducing hospital average length of stay</a:t>
            </a:r>
          </a:p>
          <a:p>
            <a:r>
              <a:rPr lang="en-US" dirty="0"/>
              <a:t>Shifting of care to outpatient settings from traditional inpatient care settings.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248400"/>
            <a:ext cx="2644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Source: https://www.healthlawyers.org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1082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Background on the development of DRG Groups</a:t>
            </a:r>
          </a:p>
          <a:p>
            <a:r>
              <a:rPr lang="en-US" dirty="0"/>
              <a:t>International DRG implementations—Lesson Learned.</a:t>
            </a:r>
          </a:p>
          <a:p>
            <a:r>
              <a:rPr lang="en-US" dirty="0"/>
              <a:t>What to expect in Dubai?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95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Length of Stay Decreased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72993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438400" y="2514600"/>
            <a:ext cx="800100" cy="571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02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DRG in Europe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Countries imported DRG systems from other countries, Ireland, Portugal, and Spain </a:t>
            </a:r>
          </a:p>
          <a:p>
            <a:r>
              <a:rPr lang="en-US" dirty="0"/>
              <a:t>Countries customized DRG, Nordic countries   </a:t>
            </a:r>
          </a:p>
          <a:p>
            <a:r>
              <a:rPr lang="en-US" dirty="0"/>
              <a:t>Developed their own DRG, Austria, England, and the Netherlands </a:t>
            </a:r>
          </a:p>
        </p:txBody>
      </p:sp>
    </p:spTree>
    <p:extLst>
      <p:ext uri="{BB962C8B-B14F-4D97-AF65-F5344CB8AC3E}">
        <p14:creationId xmlns:p14="http://schemas.microsoft.com/office/powerpoint/2010/main" xmlns="" val="61840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Slovenia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4001931"/>
            <a:ext cx="3657600" cy="2823411"/>
          </a:xfrm>
        </p:spPr>
      </p:pic>
    </p:spTree>
    <p:extLst>
      <p:ext uri="{BB962C8B-B14F-4D97-AF65-F5344CB8AC3E}">
        <p14:creationId xmlns:p14="http://schemas.microsoft.com/office/powerpoint/2010/main" xmlns="" val="2682606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Slovenia: DRG Lessons Learned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From 2003‐2008 the hospitalization rate in acute care increased by 12.6% (with a 1.66% average yearly growth), which was achieved with improved cost efficiency. </a:t>
            </a:r>
          </a:p>
          <a:p>
            <a:r>
              <a:rPr lang="en-US" dirty="0"/>
              <a:t>Due to long‐term positive financial consequences of the model of acute hospital on the basis of DRGs in 2005 the Ministry of Health proposal to </a:t>
            </a:r>
            <a:r>
              <a:rPr lang="en-US" u="sng" dirty="0"/>
              <a:t>increase the volume of acute </a:t>
            </a:r>
            <a:r>
              <a:rPr lang="en-US" dirty="0"/>
              <a:t>inpatient care for 2% without additional financial resources was accepted at the partners' level. </a:t>
            </a:r>
          </a:p>
          <a:p>
            <a:r>
              <a:rPr lang="en-US" dirty="0"/>
              <a:t>The number of waiting patients decreased by  31% from 2003 till 2008. </a:t>
            </a:r>
          </a:p>
          <a:p>
            <a:r>
              <a:rPr lang="en-US" sz="3400" b="1" dirty="0"/>
              <a:t>Average Length of stay declined by 1.22 days. </a:t>
            </a:r>
          </a:p>
          <a:p>
            <a:r>
              <a:rPr lang="en-US" dirty="0"/>
              <a:t>The average number of diagnoses per case increased in year 2005 by 0.64 diagnoses or by 29.9% and 6.82 procedures compared with year 2003.</a:t>
            </a:r>
          </a:p>
        </p:txBody>
      </p:sp>
    </p:spTree>
    <p:extLst>
      <p:ext uri="{BB962C8B-B14F-4D97-AF65-F5344CB8AC3E}">
        <p14:creationId xmlns:p14="http://schemas.microsoft.com/office/powerpoint/2010/main" xmlns="" val="59630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312"/>
            <a:ext cx="9144001" cy="689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Nord DRG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Sweden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Norway 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Finland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Estonia </a:t>
            </a:r>
          </a:p>
        </p:txBody>
      </p:sp>
    </p:spTree>
    <p:extLst>
      <p:ext uri="{BB962C8B-B14F-4D97-AF65-F5344CB8AC3E}">
        <p14:creationId xmlns:p14="http://schemas.microsoft.com/office/powerpoint/2010/main" xmlns="" val="3508081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Estonia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800600"/>
            <a:ext cx="3596853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399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Estonia DRG Lessons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DRGs are not for punishing providers but to try to find win-win solutions.</a:t>
            </a:r>
          </a:p>
          <a:p>
            <a:r>
              <a:rPr lang="en-US" sz="2800" dirty="0"/>
              <a:t>If you are sure that DRGs are important for your system, don’t be stuck on methodological and classification problems.</a:t>
            </a:r>
          </a:p>
          <a:p>
            <a:r>
              <a:rPr lang="en-US" sz="2800" dirty="0"/>
              <a:t>Involve partners and provide training, but don’t be disappointed if there is no interest </a:t>
            </a:r>
          </a:p>
          <a:p>
            <a:r>
              <a:rPr lang="en-US" sz="2800" dirty="0"/>
              <a:t>Physicians don’t like coding </a:t>
            </a:r>
          </a:p>
          <a:p>
            <a:r>
              <a:rPr lang="en-US" sz="2800" dirty="0"/>
              <a:t>Prices were calculated based on HCFA Cost-weights</a:t>
            </a:r>
          </a:p>
        </p:txBody>
      </p:sp>
    </p:spTree>
    <p:extLst>
      <p:ext uri="{BB962C8B-B14F-4D97-AF65-F5344CB8AC3E}">
        <p14:creationId xmlns:p14="http://schemas.microsoft.com/office/powerpoint/2010/main" xmlns="" val="1091413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C65023-245F-4F73-961E-2479442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Europe DRG Trends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28E5D9-2F18-4BC7-99BD-638F140B9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Countries are trying to integrate incentives to improve quality into their payment systems </a:t>
            </a:r>
          </a:p>
          <a:p>
            <a:r>
              <a:rPr lang="en-US" dirty="0"/>
              <a:t>Several European countries  are extending DRG to outpatient services </a:t>
            </a:r>
          </a:p>
          <a:p>
            <a:r>
              <a:rPr lang="en-US" dirty="0"/>
              <a:t>Developing bundled payment systems to align incentives across multiple providers</a:t>
            </a:r>
          </a:p>
        </p:txBody>
      </p:sp>
    </p:spTree>
    <p:extLst>
      <p:ext uri="{BB962C8B-B14F-4D97-AF65-F5344CB8AC3E}">
        <p14:creationId xmlns:p14="http://schemas.microsoft.com/office/powerpoint/2010/main" xmlns="" val="1378614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482" y="0"/>
            <a:ext cx="92047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Australia AR- DRG </a:t>
            </a:r>
          </a:p>
        </p:txBody>
      </p:sp>
    </p:spTree>
    <p:extLst>
      <p:ext uri="{BB962C8B-B14F-4D97-AF65-F5344CB8AC3E}">
        <p14:creationId xmlns:p14="http://schemas.microsoft.com/office/powerpoint/2010/main" xmlns="" val="3791926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AR DRG Implementation Impact (1990-2012)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Uses ICD-10 AM</a:t>
            </a:r>
          </a:p>
          <a:p>
            <a:r>
              <a:rPr lang="en-US" dirty="0"/>
              <a:t>An increase in public expenditures for inpatient stays.</a:t>
            </a:r>
          </a:p>
          <a:p>
            <a:r>
              <a:rPr lang="en-US" dirty="0"/>
              <a:t>The share of public expenditure for inpatient care as a percentage of GDP increases from 2.6% in 1990 to 3.2% in 1997 and from 3.2% in 1998 to 3.8% in 2012.</a:t>
            </a:r>
          </a:p>
          <a:p>
            <a:r>
              <a:rPr lang="en-US" dirty="0"/>
              <a:t>The number of hospital beds decreased by 14% , and there was also a slight increase in hospital discharges in the same period.</a:t>
            </a:r>
          </a:p>
        </p:txBody>
      </p:sp>
    </p:spTree>
    <p:extLst>
      <p:ext uri="{BB962C8B-B14F-4D97-AF65-F5344CB8AC3E}">
        <p14:creationId xmlns:p14="http://schemas.microsoft.com/office/powerpoint/2010/main" xmlns="" val="385347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Hospital Payment Types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 for service</a:t>
            </a:r>
          </a:p>
          <a:p>
            <a:r>
              <a:rPr lang="en-US" dirty="0"/>
              <a:t>Diagnostic Related Groups/Groupings</a:t>
            </a:r>
          </a:p>
          <a:p>
            <a:r>
              <a:rPr lang="en-US" dirty="0"/>
              <a:t>Capitated payments</a:t>
            </a:r>
          </a:p>
          <a:p>
            <a:r>
              <a:rPr lang="en-US" dirty="0"/>
              <a:t>Outcomes based payments  </a:t>
            </a:r>
          </a:p>
        </p:txBody>
      </p:sp>
    </p:spTree>
    <p:extLst>
      <p:ext uri="{BB962C8B-B14F-4D97-AF65-F5344CB8AC3E}">
        <p14:creationId xmlns:p14="http://schemas.microsoft.com/office/powerpoint/2010/main" xmlns="" val="18154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771"/>
            <a:ext cx="8229600" cy="89262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Thailand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4881297"/>
              </p:ext>
            </p:extLst>
          </p:nvPr>
        </p:nvGraphicFramePr>
        <p:xfrm>
          <a:off x="533400" y="914400"/>
          <a:ext cx="8229600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Payment methods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Provider</a:t>
                      </a:r>
                      <a:r>
                        <a:rPr lang="en-US" baseline="0" dirty="0"/>
                        <a:t> Behaviors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Primary healthcare</a:t>
                      </a:r>
                      <a:r>
                        <a:rPr lang="en-US" b="1" baseline="0" dirty="0"/>
                        <a:t> services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Fee for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</a:t>
                      </a:r>
                      <a:r>
                        <a:rPr lang="en-US" baseline="0" dirty="0"/>
                        <a:t> number of services per patients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Capitation adjusted</a:t>
                      </a:r>
                      <a:r>
                        <a:rPr lang="en-US" baseline="0" dirty="0"/>
                        <a:t> by age and gender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 patient within budge or in worst cases, provide substandard care and exclude high-risk</a:t>
                      </a:r>
                      <a:r>
                        <a:rPr lang="en-US" baseline="0" dirty="0"/>
                        <a:t> patients, refer patients to specialists and other hospitals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Capitation-fee-for</a:t>
                      </a:r>
                      <a:r>
                        <a:rPr lang="en-US" baseline="0" dirty="0"/>
                        <a:t> services-mix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 within budge and increase number of fee-based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Hospital</a:t>
                      </a:r>
                      <a:r>
                        <a:rPr lang="en-US" b="1" baseline="0" dirty="0"/>
                        <a:t> admission services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Hospital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</a:t>
                      </a:r>
                      <a:r>
                        <a:rPr lang="en-US" baseline="0" dirty="0"/>
                        <a:t> number of admissions and prolonged patients’ average length of stay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Diagnostic</a:t>
                      </a:r>
                      <a:r>
                        <a:rPr lang="en-US" baseline="0" dirty="0"/>
                        <a:t> related groups (DRG)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number of admissions, shorten ALOS,</a:t>
                      </a:r>
                      <a:r>
                        <a:rPr lang="en-US" baseline="0" dirty="0"/>
                        <a:t> select less severe patient-case mix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6096000"/>
            <a:ext cx="218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(</a:t>
            </a:r>
            <a:r>
              <a:rPr lang="en-US" dirty="0" err="1"/>
              <a:t>Thien</a:t>
            </a:r>
            <a:r>
              <a:rPr lang="en-US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xmlns="" val="4251571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Abu Dhabi IR DRG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0" y="1295400"/>
            <a:ext cx="8661009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DRGs expected to increase transparency between hospitals as DRGs will simplify costs and quality comparisons between hospitals</a:t>
            </a:r>
          </a:p>
          <a:p>
            <a:r>
              <a:rPr lang="en-US" dirty="0"/>
              <a:t>DRG was implemented </a:t>
            </a:r>
          </a:p>
          <a:p>
            <a:pPr marL="0" indent="0">
              <a:buNone/>
            </a:pPr>
            <a:r>
              <a:rPr lang="en-US" dirty="0"/>
              <a:t>        at the Sheikh </a:t>
            </a:r>
            <a:r>
              <a:rPr lang="en-US" dirty="0" err="1"/>
              <a:t>Khalifa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 Medical City (SKMC)</a:t>
            </a:r>
          </a:p>
          <a:p>
            <a:pPr marL="0" indent="0">
              <a:buNone/>
            </a:pPr>
            <a:r>
              <a:rPr lang="en-US" dirty="0"/>
              <a:t>         in 2011 with 3M  </a:t>
            </a:r>
          </a:p>
          <a:p>
            <a:pPr marL="0" indent="0">
              <a:buNone/>
            </a:pPr>
            <a:r>
              <a:rPr lang="en-US" dirty="0"/>
              <a:t>         system providers </a:t>
            </a:r>
          </a:p>
          <a:p>
            <a:pPr marL="0" indent="0">
              <a:buNone/>
            </a:pPr>
            <a:r>
              <a:rPr lang="en-US" dirty="0"/>
              <a:t>         share some of the financial risks with the payer</a:t>
            </a:r>
          </a:p>
          <a:p>
            <a:r>
              <a:rPr lang="en-US" dirty="0"/>
              <a:t>At SKMC,  there was no noticeable increase in mortality nor readmissions after applying DRG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799" y="2515407"/>
            <a:ext cx="3966731" cy="265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6913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Pricing DRGs in Abu Dhabi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HAAD evaluated the cost of DRG based on the claim data from all hospitals in Abu Dhabi.</a:t>
            </a:r>
          </a:p>
          <a:p>
            <a:r>
              <a:rPr lang="en-US" dirty="0"/>
              <a:t>To prevent readmissions for the same procedures, HAAD implemented a quality program called JAWDA (</a:t>
            </a:r>
            <a:r>
              <a:rPr lang="en-US" dirty="0" err="1"/>
              <a:t>Tasneef</a:t>
            </a:r>
            <a:r>
              <a:rPr lang="en-US" dirty="0"/>
              <a:t>, 2016).  If the same patient readmitted within one month the first provider will be questioned. </a:t>
            </a:r>
          </a:p>
        </p:txBody>
      </p:sp>
    </p:spTree>
    <p:extLst>
      <p:ext uri="{BB962C8B-B14F-4D97-AF65-F5344CB8AC3E}">
        <p14:creationId xmlns:p14="http://schemas.microsoft.com/office/powerpoint/2010/main" xmlns="" val="2519746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Abu Dhabi DRG Utilization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5334000"/>
          </a:xfrm>
        </p:spPr>
        <p:txBody>
          <a:bodyPr>
            <a:noAutofit/>
          </a:bodyPr>
          <a:lstStyle/>
          <a:p>
            <a:r>
              <a:rPr lang="en-US" sz="2800" dirty="0"/>
              <a:t>Public Hospitals claimed more than 70% of the medical DRGs.</a:t>
            </a:r>
          </a:p>
          <a:p>
            <a:r>
              <a:rPr lang="en-US" sz="2800" dirty="0"/>
              <a:t>For surgical DRGs, the distribution was equal between private and public. </a:t>
            </a:r>
          </a:p>
          <a:p>
            <a:r>
              <a:rPr lang="en-US" sz="2800" dirty="0"/>
              <a:t>DRGs adaptation by AUH hospitals can increase their profit margins by getting the maximum appropriate reimbursements.</a:t>
            </a:r>
          </a:p>
          <a:p>
            <a:r>
              <a:rPr lang="en-US" sz="2800" dirty="0"/>
              <a:t>DRG can lead to reduction in length of stays which if done properly can lead to reducing nosocomial infections. </a:t>
            </a:r>
          </a:p>
          <a:p>
            <a:r>
              <a:rPr lang="en-US" sz="2800" dirty="0"/>
              <a:t>DRGs system may lead to early discharges, which increase the readmission rate for the same indication within thirty days of discharge. </a:t>
            </a:r>
          </a:p>
        </p:txBody>
      </p:sp>
    </p:spTree>
    <p:extLst>
      <p:ext uri="{BB962C8B-B14F-4D97-AF65-F5344CB8AC3E}">
        <p14:creationId xmlns:p14="http://schemas.microsoft.com/office/powerpoint/2010/main" xmlns="" val="4099392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57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Global DRG implementations: key benefits and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Improvements in efficiency and Length of stay </a:t>
            </a:r>
          </a:p>
          <a:p>
            <a:r>
              <a:rPr lang="en-US" dirty="0"/>
              <a:t>Can lead to a financial system that encourages early discharges which can be against best clinical priorities.  </a:t>
            </a:r>
          </a:p>
          <a:p>
            <a:r>
              <a:rPr lang="en-US" dirty="0"/>
              <a:t>Coding is </a:t>
            </a:r>
            <a:r>
              <a:rPr lang="en-US"/>
              <a:t>a challenge </a:t>
            </a:r>
            <a:r>
              <a:rPr lang="en-US" dirty="0"/>
              <a:t>and you need to train physicians on it.</a:t>
            </a:r>
          </a:p>
          <a:p>
            <a:r>
              <a:rPr lang="en-US" dirty="0"/>
              <a:t>Pricing is a challenge, but you need to have a fair system. </a:t>
            </a:r>
          </a:p>
        </p:txBody>
      </p:sp>
    </p:spTree>
    <p:extLst>
      <p:ext uri="{BB962C8B-B14F-4D97-AF65-F5344CB8AC3E}">
        <p14:creationId xmlns:p14="http://schemas.microsoft.com/office/powerpoint/2010/main" xmlns="" val="4218065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Unintended Consequences of DRG Implementations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Cherry picking</a:t>
            </a:r>
          </a:p>
          <a:p>
            <a:r>
              <a:rPr lang="en-US" dirty="0"/>
              <a:t>Up-coding </a:t>
            </a:r>
          </a:p>
          <a:p>
            <a:r>
              <a:rPr lang="en-US" dirty="0"/>
              <a:t>Increase in unneeded inpatient stays to cover diagnostic and other outpatient services</a:t>
            </a:r>
          </a:p>
          <a:p>
            <a:r>
              <a:rPr lang="en-US" dirty="0"/>
              <a:t>Excessive reduction in Length of stay (LOS) and quality of care </a:t>
            </a:r>
          </a:p>
        </p:txBody>
      </p:sp>
    </p:spTree>
    <p:extLst>
      <p:ext uri="{BB962C8B-B14F-4D97-AF65-F5344CB8AC3E}">
        <p14:creationId xmlns:p14="http://schemas.microsoft.com/office/powerpoint/2010/main" xmlns="" val="1775893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to Expect in Dubai?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DHA is planning to roll out IR DRG in 2019 and is based on CPT codes</a:t>
            </a:r>
          </a:p>
          <a:p>
            <a:r>
              <a:rPr lang="en-US" dirty="0"/>
              <a:t>DRG requires a lot of coding. Need to change payment codes</a:t>
            </a:r>
          </a:p>
          <a:p>
            <a:r>
              <a:rPr lang="en-US" dirty="0"/>
              <a:t>Hospital are required to buy 3M coding system, which may increase the costs for hospitals</a:t>
            </a:r>
          </a:p>
          <a:p>
            <a:r>
              <a:rPr lang="en-US" dirty="0"/>
              <a:t>3M to calculate the base rate and relative weights for each DRG based on Dubai claims data. 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IR-DRGs group each hospital stay into only one DRG for case-mix classification and payment purposes</a:t>
            </a:r>
          </a:p>
          <a:p>
            <a:r>
              <a:rPr lang="en-US" dirty="0"/>
              <a:t>Physicians training is required</a:t>
            </a:r>
          </a:p>
          <a:p>
            <a:r>
              <a:rPr lang="en-US" dirty="0"/>
              <a:t>LOS of stay is expected to decrease</a:t>
            </a:r>
          </a:p>
          <a:p>
            <a:r>
              <a:rPr lang="en-US" dirty="0"/>
              <a:t>Hospitals might start to cherry pick.</a:t>
            </a:r>
          </a:p>
          <a:p>
            <a:r>
              <a:rPr lang="en-US" dirty="0"/>
              <a:t>Need to watch readmission for the same procedure</a:t>
            </a:r>
          </a:p>
        </p:txBody>
      </p:sp>
    </p:spTree>
    <p:extLst>
      <p:ext uri="{BB962C8B-B14F-4D97-AF65-F5344CB8AC3E}">
        <p14:creationId xmlns:p14="http://schemas.microsoft.com/office/powerpoint/2010/main" xmlns="" val="3908028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to expect? (continue)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0075" lvl="1">
              <a:spcAft>
                <a:spcPts val="900"/>
              </a:spcAft>
            </a:pPr>
            <a:r>
              <a:rPr lang="en-US" dirty="0"/>
              <a:t>Utilization review and medical necessity review by health insurance companies will be simplified by reducing the number of units of service billed</a:t>
            </a:r>
          </a:p>
          <a:p>
            <a:pPr marL="600075" lvl="1">
              <a:spcAft>
                <a:spcPts val="900"/>
              </a:spcAft>
            </a:pPr>
            <a:r>
              <a:rPr lang="en-US" dirty="0"/>
              <a:t>Allows flexibility for negotiations on DRG prices between health insurance companies and hospitals</a:t>
            </a:r>
          </a:p>
          <a:p>
            <a:pPr marL="600075" lvl="1">
              <a:spcAft>
                <a:spcPts val="900"/>
              </a:spcAft>
            </a:pPr>
            <a:r>
              <a:rPr lang="en-US" dirty="0"/>
              <a:t>Insurance companies can better budget and forecast payments to hospitals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8785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Thank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Ahmad Okasha, Ph.D. </a:t>
            </a:r>
          </a:p>
          <a:p>
            <a:pPr algn="ctr"/>
            <a:r>
              <a:rPr lang="en-US" dirty="0"/>
              <a:t>A.okasha@cud.ac.ae</a:t>
            </a:r>
          </a:p>
        </p:txBody>
      </p:sp>
    </p:spTree>
    <p:extLst>
      <p:ext uri="{BB962C8B-B14F-4D97-AF65-F5344CB8AC3E}">
        <p14:creationId xmlns:p14="http://schemas.microsoft.com/office/powerpoint/2010/main" xmlns="" val="4236954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/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/>
              <a:t>Barry D. Alexander et al., Medicare, in FUNDAMENTALS OF HEALTH LAW 81, 111 (American Health Lawyers Association 5th ed., 2011).</a:t>
            </a:r>
          </a:p>
          <a:p>
            <a:r>
              <a:rPr lang="en-US" sz="1600" dirty="0"/>
              <a:t>Frankford, D. 1993, The Medicare DRGs: Efficiency and Organizational Rationality, Yale Journal on Regulation, (273-346) </a:t>
            </a:r>
          </a:p>
          <a:p>
            <a:r>
              <a:rPr lang="en-US" sz="1600" dirty="0">
                <a:hlinkClick r:id="rId2"/>
              </a:rPr>
              <a:t>https://www.verywell.com/drg-101-what-is-a-drg-how-does-it-work-3916755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6423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International Classification of Diseases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ICD is a WHO classification of diseases which is widely used by hospitals, physicians, insurance companies, and regulator agencies</a:t>
            </a:r>
          </a:p>
          <a:p>
            <a:pPr lvl="1"/>
            <a:r>
              <a:rPr lang="en-US" dirty="0"/>
              <a:t>ICD-9-</a:t>
            </a:r>
            <a:r>
              <a:rPr lang="en-US" sz="2400" dirty="0"/>
              <a:t>Current</a:t>
            </a:r>
            <a:r>
              <a:rPr lang="en-US" dirty="0"/>
              <a:t> </a:t>
            </a:r>
            <a:r>
              <a:rPr lang="en-US" sz="2400" dirty="0"/>
              <a:t>Modifications</a:t>
            </a:r>
          </a:p>
          <a:p>
            <a:pPr lvl="1"/>
            <a:r>
              <a:rPr lang="en-US" dirty="0"/>
              <a:t>ICD-10</a:t>
            </a:r>
          </a:p>
          <a:p>
            <a:pPr lvl="1"/>
            <a:r>
              <a:rPr lang="en-US" dirty="0"/>
              <a:t>ICD-11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70214"/>
            <a:ext cx="2952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1136" y="38862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60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438" y="819150"/>
            <a:ext cx="59531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749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Procedure Codes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3"/>
          </a:xfrm>
        </p:spPr>
        <p:txBody>
          <a:bodyPr/>
          <a:lstStyle/>
          <a:p>
            <a:r>
              <a:rPr lang="en-US" sz="3600" dirty="0"/>
              <a:t>CPT</a:t>
            </a:r>
            <a:r>
              <a:rPr lang="en-US" i="1" dirty="0"/>
              <a:t> </a:t>
            </a:r>
            <a:r>
              <a:rPr lang="en-US" dirty="0"/>
              <a:t>(Current Procedural Terminology)</a:t>
            </a:r>
          </a:p>
          <a:p>
            <a:r>
              <a:rPr lang="en-US" dirty="0"/>
              <a:t>The most common used CPT code is Evaluation and Management: 99201 – 99499.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686" y="281940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56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7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Story of Diagnostic Related Groups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/>
          <a:lstStyle/>
          <a:p>
            <a:r>
              <a:rPr lang="en-US" dirty="0"/>
              <a:t>Prior to 1984, US hospitals charged based on utilizations and fee for services</a:t>
            </a:r>
          </a:p>
          <a:p>
            <a:r>
              <a:rPr lang="en-US" dirty="0"/>
              <a:t>They were incentivized to keep patients and add more services </a:t>
            </a:r>
          </a:p>
          <a:p>
            <a:r>
              <a:rPr lang="en-US" dirty="0"/>
              <a:t>Hospital costs increased at an alarming rate</a:t>
            </a:r>
          </a:p>
        </p:txBody>
      </p:sp>
      <p:pic>
        <p:nvPicPr>
          <p:cNvPr id="4" name="Picture 2" descr="Image result for yale university">
            <a:extLst>
              <a:ext uri="{FF2B5EF4-FFF2-40B4-BE49-F238E27FC236}">
                <a16:creationId xmlns:a16="http://schemas.microsoft.com/office/drawing/2014/main" xmlns="" id="{ED65E8AD-532F-479D-8028-2375834E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114800"/>
            <a:ext cx="160972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87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Story of DRG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DRG started as a health utilization review study at Yale</a:t>
            </a:r>
          </a:p>
          <a:p>
            <a:r>
              <a:rPr lang="en-US" dirty="0"/>
              <a:t>DRG was based on ICD9-CM, implemented first in New Jersey,  and then adopted by CMS.</a:t>
            </a:r>
          </a:p>
          <a:p>
            <a:r>
              <a:rPr lang="en-US" dirty="0"/>
              <a:t>The initial goal was classify inpatient conditions into sub groups for the purpose improving quality.</a:t>
            </a:r>
          </a:p>
          <a:p>
            <a:r>
              <a:rPr lang="en-US" dirty="0"/>
              <a:t>It was then used as a payment system.</a:t>
            </a:r>
          </a:p>
          <a:p>
            <a:r>
              <a:rPr lang="en-US" dirty="0"/>
              <a:t>The DRG classification system divides possible diagnoses into 25 major body systems and subgroup them into 500+ groups for the purpose of Medicare reimbursement </a:t>
            </a:r>
          </a:p>
          <a:p>
            <a:r>
              <a:rPr lang="en-US" dirty="0"/>
              <a:t>DRG classification include diagnoses that are related to an organ first then resource intensity  </a:t>
            </a:r>
          </a:p>
        </p:txBody>
      </p:sp>
    </p:spTree>
    <p:extLst>
      <p:ext uri="{BB962C8B-B14F-4D97-AF65-F5344CB8AC3E}">
        <p14:creationId xmlns:p14="http://schemas.microsoft.com/office/powerpoint/2010/main" xmlns="" val="27486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D&amp;C or a Tonsillectomy procedures are similar in terms of resource intensity.  However, they are related to </a:t>
            </a:r>
            <a:r>
              <a:rPr lang="en-US"/>
              <a:t>different </a:t>
            </a:r>
            <a:r>
              <a:rPr lang="en-US" smtClean="0"/>
              <a:t>organs.  </a:t>
            </a:r>
            <a:r>
              <a:rPr lang="en-US" dirty="0"/>
              <a:t>They need to be in separate DRGs.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127326"/>
            <a:ext cx="4114800" cy="27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69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purpose of DRG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US government implemented DRG for the proposes of:</a:t>
            </a:r>
          </a:p>
          <a:p>
            <a:r>
              <a:rPr lang="en-US" dirty="0"/>
              <a:t>Comparisons of costs for the same DRG between hospitals would allow hospital staff to improve efficiency of non clinical services, and clinical effectiveness </a:t>
            </a:r>
          </a:p>
          <a:p>
            <a:r>
              <a:rPr lang="en-US" dirty="0"/>
              <a:t>By forcing hospitals to operate more efficiently, and by forcing physicians to organize goods and services more effectively, prospective payment system was to start a process by which Medicare's budget could be capped and controlled. </a:t>
            </a:r>
          </a:p>
        </p:txBody>
      </p:sp>
    </p:spTree>
    <p:extLst>
      <p:ext uri="{BB962C8B-B14F-4D97-AF65-F5344CB8AC3E}">
        <p14:creationId xmlns:p14="http://schemas.microsoft.com/office/powerpoint/2010/main" xmlns="" val="32409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1668</Words>
  <Application>Microsoft Office PowerPoint</Application>
  <PresentationFormat>On-screen Show (4:3)</PresentationFormat>
  <Paragraphs>195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Global DRG Implementations: What the evidences say?</vt:lpstr>
      <vt:lpstr>Contents</vt:lpstr>
      <vt:lpstr>Hospital Payment Types </vt:lpstr>
      <vt:lpstr>International Classification of Diseases </vt:lpstr>
      <vt:lpstr>Clinical Procedure Codes </vt:lpstr>
      <vt:lpstr>The Story of Diagnostic Related Groups </vt:lpstr>
      <vt:lpstr>Story of DRG</vt:lpstr>
      <vt:lpstr>Slide 8</vt:lpstr>
      <vt:lpstr>The purpose of DRG</vt:lpstr>
      <vt:lpstr>DRG Formation Process</vt:lpstr>
      <vt:lpstr>Design of DRG System </vt:lpstr>
      <vt:lpstr>Update of DRG System</vt:lpstr>
      <vt:lpstr>Slide 13</vt:lpstr>
      <vt:lpstr>What do DRGs Cover?</vt:lpstr>
      <vt:lpstr>Slide 15</vt:lpstr>
      <vt:lpstr>Global DRG Implementations</vt:lpstr>
      <vt:lpstr>USA </vt:lpstr>
      <vt:lpstr>Okasha’s Research  </vt:lpstr>
      <vt:lpstr>DRG Implementations in the USA</vt:lpstr>
      <vt:lpstr>Length of Stay Decreased </vt:lpstr>
      <vt:lpstr>DRG in Europe </vt:lpstr>
      <vt:lpstr>Slovenia </vt:lpstr>
      <vt:lpstr>Slovenia: DRG Lessons Learned </vt:lpstr>
      <vt:lpstr>Nord DRG </vt:lpstr>
      <vt:lpstr>Estonia</vt:lpstr>
      <vt:lpstr>Estonia DRG Lessons </vt:lpstr>
      <vt:lpstr>Europe DRG Trends </vt:lpstr>
      <vt:lpstr>Australia AR- DRG </vt:lpstr>
      <vt:lpstr>AR DRG Implementation Impact (1990-2012)</vt:lpstr>
      <vt:lpstr>Thailand </vt:lpstr>
      <vt:lpstr>Abu Dhabi IR DRG</vt:lpstr>
      <vt:lpstr>Pricing DRGs in Abu Dhabi </vt:lpstr>
      <vt:lpstr>Abu Dhabi DRG Utilization </vt:lpstr>
      <vt:lpstr>Global DRG implementations: key benefits and challenges </vt:lpstr>
      <vt:lpstr>Unintended Consequences of DRG Implementations</vt:lpstr>
      <vt:lpstr>What to Expect in Dubai?</vt:lpstr>
      <vt:lpstr>What to expect? (continue)</vt:lpstr>
      <vt:lpstr>Thank You </vt:lpstr>
      <vt:lpstr>References 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DRG Implementations</dc:title>
  <dc:creator>CUD</dc:creator>
  <cp:lastModifiedBy>Guest</cp:lastModifiedBy>
  <cp:revision>59</cp:revision>
  <cp:lastPrinted>2018-04-18T06:11:15Z</cp:lastPrinted>
  <dcterms:created xsi:type="dcterms:W3CDTF">2018-04-16T06:58:00Z</dcterms:created>
  <dcterms:modified xsi:type="dcterms:W3CDTF">2018-11-08T05:17:10Z</dcterms:modified>
</cp:coreProperties>
</file>